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60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6" r:id="rId15"/>
    <p:sldId id="273" r:id="rId16"/>
    <p:sldId id="278" r:id="rId17"/>
    <p:sldId id="275" r:id="rId18"/>
    <p:sldId id="277" r:id="rId19"/>
    <p:sldId id="263" r:id="rId20"/>
  </p:sldIdLst>
  <p:sldSz cx="18288000" cy="10287000"/>
  <p:notesSz cx="6797675" cy="9926638"/>
  <p:embeddedFontLst>
    <p:embeddedFont>
      <p:font typeface="Arial Black" panose="020B0A04020102020204" pitchFamily="34" charset="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rimson Roman" panose="020B0604020202020204" charset="0"/>
      <p:regular r:id="rId28"/>
    </p:embeddedFont>
    <p:embeddedFont>
      <p:font typeface="Intro" panose="02000000000000000000" charset="0"/>
      <p:regular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C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451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C01896-7B39-4CEB-B066-CFAB835C22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EA629F-534A-43B5-AFF5-225F5FA4E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D217B3-00C4-47DE-B2C7-6D6645DA8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87EA81-CF6D-4113-BC08-506BB2B4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F8E5F4-9AB1-4839-B2D5-17D1DE32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995F0-4D8D-4C8A-867D-BCDC6D5EB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D629A8-29C1-453E-8941-C79F86EDBD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59706-72E6-4143-89BF-C92ED17CC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60C0AE-CBD7-44E5-822A-D357B3365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B9ECD9-9940-481D-AB57-0D9093332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43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4375D55-984B-4CA0-B6AB-2F51A1EF22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81EC88-F898-42AD-B3F6-6B75FDB2C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F9D857-CFF6-45E9-8673-9793BA0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F4799A-F9E5-45A6-A995-1A2DC2805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6DD0EF-0ADF-4062-AE3C-1AB037ADD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5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FE0DD-2472-45B4-A8BF-DA367A851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B73D6B-9AF3-4D3E-BAB5-DB37FEE78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1DC3E4-EE5B-420A-A689-85DBBD132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318C86-6548-4579-ACEB-D45A2F737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4839E9-86ED-48BA-831E-0C2F5C69E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41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0590F-7018-457A-84A8-BCC1AAFDE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A830B4-4D72-461A-AF65-A099A4F7E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28060B-0A91-40D0-9184-2C1A5750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CA663F-636A-4ECB-BB58-C794AFD7C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22B60-48A4-4138-929C-15990850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36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69609-13C8-45EE-8591-7618F7E9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BA6B2-DD16-4A5B-93C7-87D4B99BDF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B2FDDC-23FF-4C9F-9207-298E51B8E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EDCB6F-DE8A-46C1-BA3A-4C1A8A99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BC8EFE-81D5-4745-84B0-1AAAD453C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CB7680-59EC-4C50-806F-D8365B1E6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1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F7E18-C0EC-4DE5-A33E-6EF652D70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2231AB-2BC4-45DD-A94B-BC9CFA0DD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DFE2EF-CEBC-4794-98A6-6495B0F2F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9C53D47-93E8-4A68-8057-73BE73BC3F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8CBC316-D051-4F16-9FE4-EAA082B837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61863E3-D776-4052-A764-CF42032E2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B66045F-99B3-4A07-9C3E-333BA950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0F639A2-7D84-47F4-90DF-2FF78FC4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61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76F7CF-D944-4D8C-A40F-BC72FE9DA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A408471-20D9-4BA0-A979-E4BD3E81D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EBB7BE-F229-48A7-BDCC-0615FBB3B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2DE8149-4BB9-4347-90BA-FBAF6193E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3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01678C-BAE4-48C6-B4B7-3BAA11985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ABD3F2-673D-4F3B-969B-055BE31A1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3AE1B5-A73C-47FD-B164-29E27E1F6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3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9CC63C-D628-4A13-BD40-3270E8070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0237D0-EF96-4FE1-8F09-7CD22EAB7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2EA6D7-647F-4D91-97FA-2881D5FD4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171E29-F60D-4BE6-A904-7594FDEA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0F688E-3730-4EAA-98AA-69FBA5EE9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47A319-B1F8-45D3-B365-684318285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4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F75B6-AD60-4FB8-9C4C-2E8B2AA47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F607B40-2ADA-449E-9DE3-D701CA2DCA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AD999A-B00B-4A2B-95F7-8AB1251FD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EB1D78-B8BF-400B-8CFD-4772B5C0D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CF431E-3855-4EBE-B0C5-F582D578E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AB8261-0CDC-4A56-998C-9BC3FC444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FA3446-6D7C-406D-84CE-EFB4788F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6ADD20-FD22-420C-B6F3-7348C3644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A64C02-BC8C-4AE8-B250-710420A1A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5520F3-DF55-4D11-91FA-14631D47F6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E7488D-700E-490F-A520-0EB808AA78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2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3.png"/><Relationship Id="rId7" Type="http://schemas.openxmlformats.org/officeDocument/2006/relationships/image" Target="../media/image2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4.png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4.png"/><Relationship Id="rId9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.png"/><Relationship Id="rId7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10.png"/><Relationship Id="rId10" Type="http://schemas.openxmlformats.org/officeDocument/2006/relationships/image" Target="../media/image32.jpg"/><Relationship Id="rId4" Type="http://schemas.openxmlformats.org/officeDocument/2006/relationships/image" Target="../media/image4.png"/><Relationship Id="rId9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.png"/><Relationship Id="rId7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g"/><Relationship Id="rId4" Type="http://schemas.openxmlformats.org/officeDocument/2006/relationships/image" Target="../media/image4.png"/><Relationship Id="rId9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sv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9" Type="http://schemas.openxmlformats.org/officeDocument/2006/relationships/image" Target="../media/image78.svg"/><Relationship Id="rId21" Type="http://schemas.openxmlformats.org/officeDocument/2006/relationships/image" Target="../media/image60.svg"/><Relationship Id="rId34" Type="http://schemas.openxmlformats.org/officeDocument/2006/relationships/image" Target="../media/image73.png"/><Relationship Id="rId42" Type="http://schemas.openxmlformats.org/officeDocument/2006/relationships/image" Target="../media/image81.png"/><Relationship Id="rId47" Type="http://schemas.openxmlformats.org/officeDocument/2006/relationships/image" Target="../media/image6.pn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9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37" Type="http://schemas.openxmlformats.org/officeDocument/2006/relationships/image" Target="../media/image76.svg"/><Relationship Id="rId40" Type="http://schemas.openxmlformats.org/officeDocument/2006/relationships/image" Target="../media/image79.png"/><Relationship Id="rId45" Type="http://schemas.openxmlformats.org/officeDocument/2006/relationships/image" Target="../media/image84.svg"/><Relationship Id="rId5" Type="http://schemas.openxmlformats.org/officeDocument/2006/relationships/image" Target="../media/image44.svg"/><Relationship Id="rId15" Type="http://schemas.openxmlformats.org/officeDocument/2006/relationships/image" Target="../media/image54.svg"/><Relationship Id="rId23" Type="http://schemas.openxmlformats.org/officeDocument/2006/relationships/image" Target="../media/image62.sv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49.png"/><Relationship Id="rId19" Type="http://schemas.openxmlformats.org/officeDocument/2006/relationships/image" Target="../media/image58.svg"/><Relationship Id="rId31" Type="http://schemas.openxmlformats.org/officeDocument/2006/relationships/image" Target="../media/image70.svg"/><Relationship Id="rId44" Type="http://schemas.openxmlformats.org/officeDocument/2006/relationships/image" Target="../media/image83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svg"/><Relationship Id="rId30" Type="http://schemas.openxmlformats.org/officeDocument/2006/relationships/image" Target="../media/image69.png"/><Relationship Id="rId35" Type="http://schemas.openxmlformats.org/officeDocument/2006/relationships/image" Target="../media/image74.svg"/><Relationship Id="rId43" Type="http://schemas.openxmlformats.org/officeDocument/2006/relationships/image" Target="../media/image82.svg"/><Relationship Id="rId48" Type="http://schemas.openxmlformats.org/officeDocument/2006/relationships/image" Target="../media/image7.png"/><Relationship Id="rId8" Type="http://schemas.openxmlformats.org/officeDocument/2006/relationships/image" Target="../media/image47.png"/><Relationship Id="rId3" Type="http://schemas.openxmlformats.org/officeDocument/2006/relationships/image" Target="../media/image42.svg"/><Relationship Id="rId12" Type="http://schemas.openxmlformats.org/officeDocument/2006/relationships/image" Target="../media/image51.png"/><Relationship Id="rId17" Type="http://schemas.openxmlformats.org/officeDocument/2006/relationships/image" Target="../media/image56.svg"/><Relationship Id="rId25" Type="http://schemas.openxmlformats.org/officeDocument/2006/relationships/image" Target="../media/image64.svg"/><Relationship Id="rId33" Type="http://schemas.openxmlformats.org/officeDocument/2006/relationships/image" Target="../media/image72.svg"/><Relationship Id="rId38" Type="http://schemas.openxmlformats.org/officeDocument/2006/relationships/image" Target="../media/image77.png"/><Relationship Id="rId46" Type="http://schemas.openxmlformats.org/officeDocument/2006/relationships/image" Target="../media/image2.png"/><Relationship Id="rId20" Type="http://schemas.openxmlformats.org/officeDocument/2006/relationships/image" Target="../media/image59.png"/><Relationship Id="rId41" Type="http://schemas.openxmlformats.org/officeDocument/2006/relationships/image" Target="../media/image8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59889" y="0"/>
            <a:ext cx="12554893" cy="10251755"/>
          </a:xfrm>
          <a:custGeom>
            <a:avLst/>
            <a:gdLst/>
            <a:ahLst/>
            <a:cxnLst/>
            <a:rect l="l" t="t" r="r" b="b"/>
            <a:pathLst>
              <a:path w="12554893" h="10251755">
                <a:moveTo>
                  <a:pt x="0" y="0"/>
                </a:moveTo>
                <a:lnTo>
                  <a:pt x="12554893" y="0"/>
                </a:lnTo>
                <a:lnTo>
                  <a:pt x="12554893" y="10251755"/>
                </a:lnTo>
                <a:lnTo>
                  <a:pt x="0" y="102517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1062" b="-1119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526000" y="1028700"/>
            <a:ext cx="486157" cy="339063"/>
            <a:chOff x="0" y="0"/>
            <a:chExt cx="648209" cy="452084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648209" cy="2014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0" y="215970"/>
              <a:ext cx="648209" cy="20144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0" y="431940"/>
              <a:ext cx="648209" cy="20144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059889" y="-38100"/>
            <a:ext cx="12571011" cy="10287000"/>
            <a:chOff x="0" y="0"/>
            <a:chExt cx="3221096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221096" cy="2709333"/>
            </a:xfrm>
            <a:custGeom>
              <a:avLst/>
              <a:gdLst/>
              <a:ahLst/>
              <a:cxnLst/>
              <a:rect l="l" t="t" r="r" b="b"/>
              <a:pathLst>
                <a:path w="3221096" h="2709333">
                  <a:moveTo>
                    <a:pt x="0" y="0"/>
                  </a:moveTo>
                  <a:lnTo>
                    <a:pt x="3221096" y="0"/>
                  </a:lnTo>
                  <a:lnTo>
                    <a:pt x="32210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77BAA">
                <a:alpha val="42745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7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1" y="3390901"/>
            <a:ext cx="12992100" cy="2175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502"/>
              </a:lnSpc>
            </a:pPr>
            <a:r>
              <a:rPr lang="ru-RU" sz="12400" spc="-168" dirty="0">
                <a:solidFill>
                  <a:srgbClr val="FFFFFF"/>
                </a:solidFill>
                <a:latin typeface="Intro"/>
              </a:rPr>
              <a:t>Студенческое</a:t>
            </a:r>
            <a:endParaRPr lang="en-US" sz="12400" spc="-168" dirty="0">
              <a:solidFill>
                <a:srgbClr val="FFFFFF"/>
              </a:solidFill>
              <a:latin typeface="Intro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66311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539EF05-85E7-4BB7-8BC0-27D5C5A575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5948" y="545873"/>
            <a:ext cx="1743523" cy="169993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6A96EA5-E28C-47AE-8686-86FA5F0F1B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432021"/>
            <a:ext cx="1708365" cy="169993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08B520C-75A1-4540-8E57-EAB95D3938E8}"/>
              </a:ext>
            </a:extLst>
          </p:cNvPr>
          <p:cNvSpPr/>
          <p:nvPr/>
        </p:nvSpPr>
        <p:spPr>
          <a:xfrm>
            <a:off x="1028701" y="5586435"/>
            <a:ext cx="1549789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0" spc="-168" dirty="0">
                <a:solidFill>
                  <a:srgbClr val="FFFFFF"/>
                </a:solidFill>
                <a:latin typeface="Intro"/>
              </a:rPr>
              <a:t>самоуправление</a:t>
            </a:r>
            <a:endParaRPr lang="ru-RU" sz="12000" dirty="0"/>
          </a:p>
        </p:txBody>
      </p:sp>
      <p:pic>
        <p:nvPicPr>
          <p:cNvPr id="14" name="fonovaya-muzyika-dlya-prazdnichnogo-meropriyatiya-1101">
            <a:hlinkClick r:id="" action="ppaction://media"/>
            <a:extLst>
              <a:ext uri="{FF2B5EF4-FFF2-40B4-BE49-F238E27FC236}">
                <a16:creationId xmlns:a16="http://schemas.microsoft.com/office/drawing/2014/main" id="{B9CA6D45-1E64-4AC3-B3B9-E4ED5BFB36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400" y="190500"/>
            <a:ext cx="92075" cy="92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17192" y="687843"/>
            <a:ext cx="6837379" cy="288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Руководитель спортивного сектора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24119" y="3886540"/>
            <a:ext cx="1002392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u="none" spc="64" dirty="0">
                <a:solidFill>
                  <a:srgbClr val="FFFFFF"/>
                </a:solidFill>
                <a:latin typeface="Intro" panose="02000000000000000000" charset="0"/>
              </a:rPr>
              <a:t>Легасов Никита</a:t>
            </a:r>
            <a:endParaRPr lang="en-US" sz="4000" u="none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B37098D9-C0C3-441E-953B-9AEBF72BE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192" y="4583162"/>
            <a:ext cx="9127008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Руководитель спортивного сектора – Легасов Никита,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он планирует и организовывает спортивные мероприятия в техникуме;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вовлекает студентов в спортивно-массовые мероприятия и работу спортивных секций;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организовывает  работу в группах по подготовке к спортивным соревнованиям;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 подводит итоги спортивно-массовой работы в группах.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6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rimson Roman" panose="020B0604020202020204" charset="0"/>
            </a:endParaRPr>
          </a:p>
        </p:txBody>
      </p:sp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9B64C4-348F-474C-BD75-AF54B085DC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159" y="2892573"/>
            <a:ext cx="4846665" cy="653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11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17192" y="687843"/>
            <a:ext cx="6837379" cy="1900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Руководитель медиа-центра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08227" y="3078901"/>
            <a:ext cx="10023924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u="none" spc="64" dirty="0">
                <a:solidFill>
                  <a:srgbClr val="FFFFFF"/>
                </a:solidFill>
                <a:latin typeface="Intro" panose="02000000000000000000" charset="0"/>
              </a:rPr>
              <a:t>Андронова Варвара</a:t>
            </a:r>
          </a:p>
          <a:p>
            <a:pPr marL="0" lvl="0" indent="0">
              <a:lnSpc>
                <a:spcPts val="4480"/>
              </a:lnSpc>
            </a:pPr>
            <a:endParaRPr lang="ru-RU" sz="4000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B37098D9-C0C3-441E-953B-9AEBF72BE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192" y="4798605"/>
            <a:ext cx="9127008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Руководителем медиа-центра является Андронова Варвара под руководством которой выпускается весь медиа-контент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В ее обязанности входит: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организация работы  репортажа всех мероприятий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организация анкетирования, опросов студентов;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регулярные новостные выпуски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6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rimson Roman" panose="020B0604020202020204" charset="0"/>
            </a:endParaRPr>
          </a:p>
        </p:txBody>
      </p:sp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8B978D-283D-4598-87C0-D6B0D79A4B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59"/>
          <a:stretch/>
        </p:blipFill>
        <p:spPr>
          <a:xfrm>
            <a:off x="12725400" y="2948706"/>
            <a:ext cx="3641115" cy="679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71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17192" y="687843"/>
            <a:ext cx="6837379" cy="288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Руководитель ВОЛОНТЁРСКОГО ШТАБА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17192" y="3936897"/>
            <a:ext cx="1002392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u="none" spc="64" dirty="0">
                <a:solidFill>
                  <a:srgbClr val="FFFFFF"/>
                </a:solidFill>
                <a:latin typeface="Intro" panose="02000000000000000000" charset="0"/>
              </a:rPr>
              <a:t>Ефремова Юлия</a:t>
            </a:r>
            <a:endParaRPr lang="en-US" sz="4000" u="none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B37098D9-C0C3-441E-953B-9AEBF72BE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192" y="5044827"/>
            <a:ext cx="9127008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Руководителем волонтёрского штаба назначена Ефремова Юлия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производит набор волонтеров для работы по отдельным мероприятиям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Информирует членов Волонтерского центра о мероприятиях центра, знакомит с обязанностями, техникой безопасности, дресс-кодом, правилами поведения в зависимости от специфики мероприятия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rimson Roman" panose="020B0604020202020204" charset="0"/>
            </a:endParaRPr>
          </a:p>
        </p:txBody>
      </p:sp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82BAF1-91A9-4181-A733-ECC1C502CD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2527449"/>
            <a:ext cx="5712742" cy="734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1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17192" y="687843"/>
            <a:ext cx="6837379" cy="1900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Руководитель </a:t>
            </a:r>
            <a:r>
              <a:rPr lang="ru-RU" sz="5400" dirty="0" err="1">
                <a:solidFill>
                  <a:srgbClr val="FFFFFF"/>
                </a:solidFill>
                <a:latin typeface="Intro" panose="02000000000000000000" charset="0"/>
              </a:rPr>
              <a:t>экодвижения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17192" y="3936897"/>
            <a:ext cx="1002392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u="none" spc="64" dirty="0">
                <a:solidFill>
                  <a:srgbClr val="FFFFFF"/>
                </a:solidFill>
                <a:latin typeface="Intro" panose="02000000000000000000" charset="0"/>
              </a:rPr>
              <a:t>Зиганшин адель </a:t>
            </a:r>
            <a:endParaRPr lang="en-US" sz="4000" u="none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B37098D9-C0C3-441E-953B-9AEBF72BE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192" y="4686300"/>
            <a:ext cx="9127008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Руководителем </a:t>
            </a:r>
            <a:r>
              <a:rPr lang="ru-RU" altLang="ru-RU" sz="2800" dirty="0" err="1">
                <a:solidFill>
                  <a:schemeClr val="bg1"/>
                </a:solidFill>
                <a:latin typeface="Crimson Roman" panose="020B0604020202020204" charset="0"/>
              </a:rPr>
              <a:t>экодвижения</a:t>
            </a: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 назначен Зиганшин Адель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Взаимодействует со штабов волонтерского движения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производит набор волонтеров для работы по направлению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Является одним из главных организаторов субботников, средников и других экологический акций.</a:t>
            </a:r>
          </a:p>
        </p:txBody>
      </p:sp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E141EC-7C9F-436B-A12A-6FCB333831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4"/>
          <a:stretch/>
        </p:blipFill>
        <p:spPr>
          <a:xfrm>
            <a:off x="11757108" y="2476500"/>
            <a:ext cx="5240808" cy="766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55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1F83239B-A89D-44C8-BD60-3BE98CBC4F3B}"/>
              </a:ext>
            </a:extLst>
          </p:cNvPr>
          <p:cNvSpPr txBox="1"/>
          <p:nvPr/>
        </p:nvSpPr>
        <p:spPr>
          <a:xfrm>
            <a:off x="3200400" y="4589277"/>
            <a:ext cx="13257213" cy="1108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11500" u="sng" dirty="0">
                <a:solidFill>
                  <a:srgbClr val="FFFFFF"/>
                </a:solidFill>
                <a:latin typeface="Intro" panose="02000000000000000000" charset="0"/>
              </a:rPr>
              <a:t>Мероприятия:</a:t>
            </a:r>
            <a:endParaRPr lang="en-US" sz="11500" u="sng" dirty="0">
              <a:solidFill>
                <a:srgbClr val="FFFFFF"/>
              </a:solidFill>
              <a:latin typeface="Intro" panose="020000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362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6A4E56B4-BD8C-4EDF-BE21-D359AA263D4D}"/>
              </a:ext>
            </a:extLst>
          </p:cNvPr>
          <p:cNvSpPr txBox="1"/>
          <p:nvPr/>
        </p:nvSpPr>
        <p:spPr>
          <a:xfrm>
            <a:off x="152400" y="1478769"/>
            <a:ext cx="5181600" cy="913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u="sng" dirty="0">
                <a:solidFill>
                  <a:srgbClr val="FFFFFF"/>
                </a:solidFill>
                <a:latin typeface="Intro" panose="02000000000000000000" charset="0"/>
              </a:rPr>
              <a:t>ЛИГА форум:</a:t>
            </a:r>
            <a:endParaRPr lang="en-US" sz="5400" u="sng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080766-68C1-42D9-9A2E-30765CDA5A8F}"/>
              </a:ext>
            </a:extLst>
          </p:cNvPr>
          <p:cNvSpPr txBox="1"/>
          <p:nvPr/>
        </p:nvSpPr>
        <p:spPr>
          <a:xfrm>
            <a:off x="-20918" y="2281553"/>
            <a:ext cx="5791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Первая смена — «Лига профессионалов» 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EC77EB2-3C6C-416E-A92A-B15395DAC3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" y="2933700"/>
            <a:ext cx="4775200" cy="35814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3659F23-4CEA-4FD6-9645-F2ADFEA2DD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933701"/>
            <a:ext cx="5374197" cy="358139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C021A82-29F6-4DB0-B500-4D78015542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6" b="3785"/>
          <a:stretch/>
        </p:blipFill>
        <p:spPr>
          <a:xfrm>
            <a:off x="80682" y="6591300"/>
            <a:ext cx="6020896" cy="3581401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49C669FB-51F4-47B1-A9C9-74B0478D4DCD}"/>
              </a:ext>
            </a:extLst>
          </p:cNvPr>
          <p:cNvSpPr txBox="1"/>
          <p:nvPr/>
        </p:nvSpPr>
        <p:spPr>
          <a:xfrm>
            <a:off x="11353800" y="2650885"/>
            <a:ext cx="6297509" cy="913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u="sng" dirty="0">
                <a:solidFill>
                  <a:srgbClr val="FFFFFF"/>
                </a:solidFill>
                <a:latin typeface="Intro" panose="02000000000000000000" charset="0"/>
              </a:rPr>
              <a:t>Студ. весна </a:t>
            </a:r>
            <a:r>
              <a:rPr lang="ru-RU" sz="5400" u="sng" dirty="0" err="1">
                <a:solidFill>
                  <a:srgbClr val="FFFFFF"/>
                </a:solidFill>
                <a:latin typeface="Intro" panose="02000000000000000000" charset="0"/>
              </a:rPr>
              <a:t>рт</a:t>
            </a:r>
            <a:r>
              <a:rPr lang="ru-RU" sz="5400" u="sng" dirty="0">
                <a:solidFill>
                  <a:srgbClr val="FFFFFF"/>
                </a:solidFill>
                <a:latin typeface="Intro" panose="02000000000000000000" charset="0"/>
              </a:rPr>
              <a:t>:</a:t>
            </a:r>
            <a:endParaRPr lang="en-US" sz="5400" u="sng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872475-A113-4269-AA9E-CD2A4B1CE52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2" t="10617" r="4010" b="17984"/>
          <a:stretch/>
        </p:blipFill>
        <p:spPr>
          <a:xfrm>
            <a:off x="12344400" y="3640269"/>
            <a:ext cx="5803806" cy="35979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A5A39A-AA59-469B-8B5E-D0E7C3F957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6615953"/>
            <a:ext cx="5371053" cy="35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7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6A4E56B4-BD8C-4EDF-BE21-D359AA263D4D}"/>
              </a:ext>
            </a:extLst>
          </p:cNvPr>
          <p:cNvSpPr txBox="1"/>
          <p:nvPr/>
        </p:nvSpPr>
        <p:spPr>
          <a:xfrm>
            <a:off x="152400" y="1478769"/>
            <a:ext cx="10439400" cy="913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u="sng" dirty="0">
                <a:solidFill>
                  <a:srgbClr val="FFFFFF"/>
                </a:solidFill>
                <a:latin typeface="Intro" panose="02000000000000000000" charset="0"/>
              </a:rPr>
              <a:t>День первокурсника </a:t>
            </a:r>
            <a:r>
              <a:rPr lang="ru-RU" sz="5400" u="none" dirty="0">
                <a:solidFill>
                  <a:srgbClr val="FFFFFF"/>
                </a:solidFill>
                <a:latin typeface="Intro" panose="02000000000000000000" charset="0"/>
              </a:rPr>
              <a:t>: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C0751F-54F3-4287-BCA4-2505063C73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881" y="2956699"/>
            <a:ext cx="8187942" cy="54596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0086F2-7883-4DC8-9BBD-896E907101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00" y="2688761"/>
            <a:ext cx="4495800" cy="29977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B8B934-C63E-4CBF-BAEF-35A70BA788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6" b="35224"/>
          <a:stretch/>
        </p:blipFill>
        <p:spPr>
          <a:xfrm>
            <a:off x="313096" y="2688761"/>
            <a:ext cx="4495800" cy="29321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5E3F86-6BDC-4EAF-96E4-9B9DE1F0C3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4" y="5876116"/>
            <a:ext cx="4491986" cy="29952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DA86CE7-4E0D-4BB5-AAE2-BCE0CCAC7F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307" y="5876116"/>
            <a:ext cx="4491986" cy="299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3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983A57-5748-453B-BC2A-D673466FAA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64648"/>
            <a:ext cx="4378817" cy="29146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C4A866-2632-4EE3-A36B-63DEFFCC36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414" y="3771900"/>
            <a:ext cx="3886200" cy="58293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F1FE716-D536-4B78-975E-CCFD49E736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92" y="6822141"/>
            <a:ext cx="4361425" cy="3007566"/>
          </a:xfrm>
          <a:prstGeom prst="rect">
            <a:avLst/>
          </a:prstGeom>
        </p:spPr>
      </p:pic>
      <p:sp>
        <p:nvSpPr>
          <p:cNvPr id="16" name="TextBox 4">
            <a:extLst>
              <a:ext uri="{FF2B5EF4-FFF2-40B4-BE49-F238E27FC236}">
                <a16:creationId xmlns:a16="http://schemas.microsoft.com/office/drawing/2014/main" id="{7ED9B002-D830-4288-9745-6001D9305C37}"/>
              </a:ext>
            </a:extLst>
          </p:cNvPr>
          <p:cNvSpPr txBox="1"/>
          <p:nvPr/>
        </p:nvSpPr>
        <p:spPr>
          <a:xfrm>
            <a:off x="1385701" y="2403202"/>
            <a:ext cx="5791200" cy="868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3600" u="none" dirty="0">
                <a:solidFill>
                  <a:srgbClr val="FFFFFF"/>
                </a:solidFill>
                <a:latin typeface="Intro" panose="02000000000000000000" charset="0"/>
              </a:rPr>
              <a:t>Студенческая весна</a:t>
            </a:r>
            <a:endParaRPr lang="en-US" sz="36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53EB5D98-005B-4480-B5DF-746FFEE36449}"/>
              </a:ext>
            </a:extLst>
          </p:cNvPr>
          <p:cNvSpPr txBox="1"/>
          <p:nvPr/>
        </p:nvSpPr>
        <p:spPr>
          <a:xfrm>
            <a:off x="11887200" y="2413810"/>
            <a:ext cx="5791200" cy="868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3600" u="none" dirty="0">
                <a:solidFill>
                  <a:srgbClr val="FFFFFF"/>
                </a:solidFill>
                <a:latin typeface="Intro" panose="02000000000000000000" charset="0"/>
              </a:rPr>
              <a:t>Достижение года</a:t>
            </a:r>
            <a:endParaRPr lang="en-US" sz="36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192A0D5-CAAE-4719-9CD1-79174A536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149" y="3564170"/>
            <a:ext cx="4373683" cy="29146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16B2940-7EED-40CF-8B7D-C92E64C35B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9608" y="3771900"/>
            <a:ext cx="3886200" cy="58293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9EBBFD1-D65E-48AE-812E-1C7DE790026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149" y="6915057"/>
            <a:ext cx="4373684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5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6" name="TextBox 4">
            <a:extLst>
              <a:ext uri="{FF2B5EF4-FFF2-40B4-BE49-F238E27FC236}">
                <a16:creationId xmlns:a16="http://schemas.microsoft.com/office/drawing/2014/main" id="{7ED9B002-D830-4288-9745-6001D9305C37}"/>
              </a:ext>
            </a:extLst>
          </p:cNvPr>
          <p:cNvSpPr txBox="1"/>
          <p:nvPr/>
        </p:nvSpPr>
        <p:spPr>
          <a:xfrm>
            <a:off x="237892" y="434262"/>
            <a:ext cx="5791200" cy="868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3600" u="sng" dirty="0">
                <a:solidFill>
                  <a:srgbClr val="FFFFFF"/>
                </a:solidFill>
                <a:latin typeface="Intro" panose="02000000000000000000" charset="0"/>
              </a:rPr>
              <a:t>Студент года</a:t>
            </a:r>
            <a:endParaRPr lang="en-US" sz="3600" u="sng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53EB5D98-005B-4480-B5DF-746FFEE36449}"/>
              </a:ext>
            </a:extLst>
          </p:cNvPr>
          <p:cNvSpPr txBox="1"/>
          <p:nvPr/>
        </p:nvSpPr>
        <p:spPr>
          <a:xfrm>
            <a:off x="7395875" y="1697703"/>
            <a:ext cx="5791200" cy="868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3600" u="sng" dirty="0">
                <a:solidFill>
                  <a:srgbClr val="FFFFFF"/>
                </a:solidFill>
                <a:latin typeface="Intro" panose="02000000000000000000" charset="0"/>
              </a:rPr>
              <a:t>Стипендия главы</a:t>
            </a:r>
            <a:endParaRPr lang="en-US" sz="3600" u="sng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77C9D8-32C6-4DC0-B766-E8BB1D29AF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92" y="1604721"/>
            <a:ext cx="3085309" cy="46279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BF1105-8811-4AE1-A3F9-C1E8D40D15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6182" y="2854078"/>
            <a:ext cx="5066921" cy="337860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57EA55-AB88-427E-A688-F66EFF3BC8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463" y="2854078"/>
            <a:ext cx="5066922" cy="337860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BCDBEE-549F-4656-9179-6CD45CCAD5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9235" y="6553057"/>
            <a:ext cx="5342965" cy="356267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1C9F7C6-AF09-40CA-8EA9-87812B6135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11" y="6550816"/>
            <a:ext cx="5346325" cy="356491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00E193E-DF0A-44AC-A844-C584806C9D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677" y="1604721"/>
            <a:ext cx="3085310" cy="462796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242FC5F-4D17-47B1-8209-AF3BF57DDD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75" y="6553057"/>
            <a:ext cx="5346325" cy="356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2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7570773"/>
            <a:ext cx="16061336" cy="2223705"/>
            <a:chOff x="0" y="0"/>
            <a:chExt cx="21415115" cy="2964940"/>
          </a:xfrm>
        </p:grpSpPr>
        <p:sp>
          <p:nvSpPr>
            <p:cNvPr id="3" name="Freeform 3"/>
            <p:cNvSpPr/>
            <p:nvPr/>
          </p:nvSpPr>
          <p:spPr>
            <a:xfrm>
              <a:off x="13555455" y="44392"/>
              <a:ext cx="857895" cy="1010369"/>
            </a:xfrm>
            <a:custGeom>
              <a:avLst/>
              <a:gdLst/>
              <a:ahLst/>
              <a:cxnLst/>
              <a:rect l="l" t="t" r="r" b="b"/>
              <a:pathLst>
                <a:path w="857895" h="1010369">
                  <a:moveTo>
                    <a:pt x="0" y="0"/>
                  </a:moveTo>
                  <a:lnTo>
                    <a:pt x="857896" y="0"/>
                  </a:lnTo>
                  <a:lnTo>
                    <a:pt x="857896" y="1010370"/>
                  </a:lnTo>
                  <a:lnTo>
                    <a:pt x="0" y="1010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0618760" y="44392"/>
              <a:ext cx="597036" cy="1010369"/>
            </a:xfrm>
            <a:custGeom>
              <a:avLst/>
              <a:gdLst/>
              <a:ahLst/>
              <a:cxnLst/>
              <a:rect l="l" t="t" r="r" b="b"/>
              <a:pathLst>
                <a:path w="597036" h="1010369">
                  <a:moveTo>
                    <a:pt x="0" y="0"/>
                  </a:moveTo>
                  <a:lnTo>
                    <a:pt x="597037" y="0"/>
                  </a:lnTo>
                  <a:lnTo>
                    <a:pt x="597037" y="1010370"/>
                  </a:lnTo>
                  <a:lnTo>
                    <a:pt x="0" y="1010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5885191" y="44392"/>
              <a:ext cx="933214" cy="1010369"/>
            </a:xfrm>
            <a:custGeom>
              <a:avLst/>
              <a:gdLst/>
              <a:ahLst/>
              <a:cxnLst/>
              <a:rect l="l" t="t" r="r" b="b"/>
              <a:pathLst>
                <a:path w="933214" h="1010369">
                  <a:moveTo>
                    <a:pt x="0" y="0"/>
                  </a:moveTo>
                  <a:lnTo>
                    <a:pt x="933214" y="0"/>
                  </a:lnTo>
                  <a:lnTo>
                    <a:pt x="933214" y="1010370"/>
                  </a:lnTo>
                  <a:lnTo>
                    <a:pt x="0" y="1010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18326854" y="44392"/>
              <a:ext cx="578666" cy="1010369"/>
            </a:xfrm>
            <a:custGeom>
              <a:avLst/>
              <a:gdLst/>
              <a:ahLst/>
              <a:cxnLst/>
              <a:rect l="l" t="t" r="r" b="b"/>
              <a:pathLst>
                <a:path w="578666" h="1010369">
                  <a:moveTo>
                    <a:pt x="0" y="0"/>
                  </a:moveTo>
                  <a:lnTo>
                    <a:pt x="578666" y="0"/>
                  </a:lnTo>
                  <a:lnTo>
                    <a:pt x="578666" y="1010370"/>
                  </a:lnTo>
                  <a:lnTo>
                    <a:pt x="0" y="1010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1088832" y="44392"/>
              <a:ext cx="1010369" cy="1010369"/>
            </a:xfrm>
            <a:custGeom>
              <a:avLst/>
              <a:gdLst/>
              <a:ahLst/>
              <a:cxnLst/>
              <a:rect l="l" t="t" r="r" b="b"/>
              <a:pathLst>
                <a:path w="1010369" h="1010369">
                  <a:moveTo>
                    <a:pt x="0" y="0"/>
                  </a:moveTo>
                  <a:lnTo>
                    <a:pt x="1010369" y="0"/>
                  </a:lnTo>
                  <a:lnTo>
                    <a:pt x="1010369" y="1010370"/>
                  </a:lnTo>
                  <a:lnTo>
                    <a:pt x="0" y="1010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3584848" y="1897632"/>
              <a:ext cx="799110" cy="1010369"/>
            </a:xfrm>
            <a:custGeom>
              <a:avLst/>
              <a:gdLst/>
              <a:ahLst/>
              <a:cxnLst/>
              <a:rect l="l" t="t" r="r" b="b"/>
              <a:pathLst>
                <a:path w="799110" h="1010369">
                  <a:moveTo>
                    <a:pt x="0" y="0"/>
                  </a:moveTo>
                  <a:lnTo>
                    <a:pt x="799110" y="0"/>
                  </a:lnTo>
                  <a:lnTo>
                    <a:pt x="799110" y="1010369"/>
                  </a:lnTo>
                  <a:lnTo>
                    <a:pt x="0" y="101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0419442" y="1897632"/>
              <a:ext cx="995673" cy="1010369"/>
            </a:xfrm>
            <a:custGeom>
              <a:avLst/>
              <a:gdLst/>
              <a:ahLst/>
              <a:cxnLst/>
              <a:rect l="l" t="t" r="r" b="b"/>
              <a:pathLst>
                <a:path w="995673" h="1010369">
                  <a:moveTo>
                    <a:pt x="0" y="0"/>
                  </a:moveTo>
                  <a:lnTo>
                    <a:pt x="995673" y="0"/>
                  </a:lnTo>
                  <a:lnTo>
                    <a:pt x="995673" y="1010369"/>
                  </a:lnTo>
                  <a:lnTo>
                    <a:pt x="0" y="101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5775343" y="1897632"/>
              <a:ext cx="1152911" cy="1010369"/>
            </a:xfrm>
            <a:custGeom>
              <a:avLst/>
              <a:gdLst/>
              <a:ahLst/>
              <a:cxnLst/>
              <a:rect l="l" t="t" r="r" b="b"/>
              <a:pathLst>
                <a:path w="1152911" h="1010369">
                  <a:moveTo>
                    <a:pt x="0" y="0"/>
                  </a:moveTo>
                  <a:lnTo>
                    <a:pt x="1152911" y="0"/>
                  </a:lnTo>
                  <a:lnTo>
                    <a:pt x="1152911" y="1010369"/>
                  </a:lnTo>
                  <a:lnTo>
                    <a:pt x="0" y="101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8345225" y="1897632"/>
              <a:ext cx="541925" cy="1010369"/>
            </a:xfrm>
            <a:custGeom>
              <a:avLst/>
              <a:gdLst/>
              <a:ahLst/>
              <a:cxnLst/>
              <a:rect l="l" t="t" r="r" b="b"/>
              <a:pathLst>
                <a:path w="541925" h="1010369">
                  <a:moveTo>
                    <a:pt x="0" y="0"/>
                  </a:moveTo>
                  <a:lnTo>
                    <a:pt x="541925" y="0"/>
                  </a:lnTo>
                  <a:lnTo>
                    <a:pt x="541925" y="1010369"/>
                  </a:lnTo>
                  <a:lnTo>
                    <a:pt x="0" y="101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1213750" y="1897632"/>
              <a:ext cx="760533" cy="1010369"/>
            </a:xfrm>
            <a:custGeom>
              <a:avLst/>
              <a:gdLst/>
              <a:ahLst/>
              <a:cxnLst/>
              <a:rect l="l" t="t" r="r" b="b"/>
              <a:pathLst>
                <a:path w="760533" h="1010369">
                  <a:moveTo>
                    <a:pt x="0" y="0"/>
                  </a:moveTo>
                  <a:lnTo>
                    <a:pt x="760533" y="0"/>
                  </a:lnTo>
                  <a:lnTo>
                    <a:pt x="760533" y="1010369"/>
                  </a:lnTo>
                  <a:lnTo>
                    <a:pt x="0" y="101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2644223" y="1910178"/>
              <a:ext cx="691219" cy="997823"/>
            </a:xfrm>
            <a:custGeom>
              <a:avLst/>
              <a:gdLst/>
              <a:ahLst/>
              <a:cxnLst/>
              <a:rect l="l" t="t" r="r" b="b"/>
              <a:pathLst>
                <a:path w="691219" h="997823">
                  <a:moveTo>
                    <a:pt x="0" y="0"/>
                  </a:moveTo>
                  <a:lnTo>
                    <a:pt x="691219" y="0"/>
                  </a:lnTo>
                  <a:lnTo>
                    <a:pt x="691219" y="997823"/>
                  </a:lnTo>
                  <a:lnTo>
                    <a:pt x="0" y="9978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9532650" y="1910178"/>
              <a:ext cx="780116" cy="997823"/>
            </a:xfrm>
            <a:custGeom>
              <a:avLst/>
              <a:gdLst/>
              <a:ahLst/>
              <a:cxnLst/>
              <a:rect l="l" t="t" r="r" b="b"/>
              <a:pathLst>
                <a:path w="780116" h="997823">
                  <a:moveTo>
                    <a:pt x="0" y="0"/>
                  </a:moveTo>
                  <a:lnTo>
                    <a:pt x="780116" y="0"/>
                  </a:lnTo>
                  <a:lnTo>
                    <a:pt x="780116" y="997823"/>
                  </a:lnTo>
                  <a:lnTo>
                    <a:pt x="0" y="9978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4840464" y="1910178"/>
              <a:ext cx="1033527" cy="997823"/>
            </a:xfrm>
            <a:custGeom>
              <a:avLst/>
              <a:gdLst/>
              <a:ahLst/>
              <a:cxnLst/>
              <a:rect l="l" t="t" r="r" b="b"/>
              <a:pathLst>
                <a:path w="1033527" h="997823">
                  <a:moveTo>
                    <a:pt x="0" y="0"/>
                  </a:moveTo>
                  <a:lnTo>
                    <a:pt x="1033527" y="0"/>
                  </a:lnTo>
                  <a:lnTo>
                    <a:pt x="1033527" y="997823"/>
                  </a:lnTo>
                  <a:lnTo>
                    <a:pt x="0" y="9978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7319549" y="1910178"/>
              <a:ext cx="604136" cy="997823"/>
            </a:xfrm>
            <a:custGeom>
              <a:avLst/>
              <a:gdLst/>
              <a:ahLst/>
              <a:cxnLst/>
              <a:rect l="l" t="t" r="r" b="b"/>
              <a:pathLst>
                <a:path w="604136" h="997823">
                  <a:moveTo>
                    <a:pt x="0" y="0"/>
                  </a:moveTo>
                  <a:lnTo>
                    <a:pt x="604136" y="0"/>
                  </a:lnTo>
                  <a:lnTo>
                    <a:pt x="604136" y="997823"/>
                  </a:lnTo>
                  <a:lnTo>
                    <a:pt x="0" y="9978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1853239"/>
              <a:ext cx="1198893" cy="1111701"/>
            </a:xfrm>
            <a:custGeom>
              <a:avLst/>
              <a:gdLst/>
              <a:ahLst/>
              <a:cxnLst/>
              <a:rect l="l" t="t" r="r" b="b"/>
              <a:pathLst>
                <a:path w="1198893" h="1111701">
                  <a:moveTo>
                    <a:pt x="0" y="0"/>
                  </a:moveTo>
                  <a:lnTo>
                    <a:pt x="1198893" y="0"/>
                  </a:lnTo>
                  <a:lnTo>
                    <a:pt x="1198893" y="1111701"/>
                  </a:lnTo>
                  <a:lnTo>
                    <a:pt x="0" y="11117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460420" y="0"/>
              <a:ext cx="1010369" cy="1010369"/>
            </a:xfrm>
            <a:custGeom>
              <a:avLst/>
              <a:gdLst/>
              <a:ahLst/>
              <a:cxnLst/>
              <a:rect l="l" t="t" r="r" b="b"/>
              <a:pathLst>
                <a:path w="1010369" h="1010369">
                  <a:moveTo>
                    <a:pt x="0" y="0"/>
                  </a:moveTo>
                  <a:lnTo>
                    <a:pt x="1010370" y="0"/>
                  </a:lnTo>
                  <a:lnTo>
                    <a:pt x="1010370" y="1010369"/>
                  </a:lnTo>
                  <a:lnTo>
                    <a:pt x="0" y="101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9285323" y="166"/>
              <a:ext cx="1226315" cy="1010038"/>
            </a:xfrm>
            <a:custGeom>
              <a:avLst/>
              <a:gdLst/>
              <a:ahLst/>
              <a:cxnLst/>
              <a:rect l="l" t="t" r="r" b="b"/>
              <a:pathLst>
                <a:path w="1226315" h="1010038">
                  <a:moveTo>
                    <a:pt x="0" y="0"/>
                  </a:moveTo>
                  <a:lnTo>
                    <a:pt x="1226315" y="0"/>
                  </a:lnTo>
                  <a:lnTo>
                    <a:pt x="1226315" y="1010038"/>
                  </a:lnTo>
                  <a:lnTo>
                    <a:pt x="0" y="1010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781888" y="166"/>
              <a:ext cx="1102224" cy="1010038"/>
            </a:xfrm>
            <a:custGeom>
              <a:avLst/>
              <a:gdLst/>
              <a:ahLst/>
              <a:cxnLst/>
              <a:rect l="l" t="t" r="r" b="b"/>
              <a:pathLst>
                <a:path w="1102224" h="1010038">
                  <a:moveTo>
                    <a:pt x="0" y="0"/>
                  </a:moveTo>
                  <a:lnTo>
                    <a:pt x="1102224" y="0"/>
                  </a:lnTo>
                  <a:lnTo>
                    <a:pt x="1102224" y="1010038"/>
                  </a:lnTo>
                  <a:lnTo>
                    <a:pt x="0" y="1010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>
                <a:extLst>
                  <a:ext uri="{96DAC541-7B7A-43D3-8B79-37D633B846F1}">
                    <asvg:svgBlip xmlns:asvg="http://schemas.microsoft.com/office/drawing/2016/SVG/main" r:embed="rId3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7195211" y="166"/>
              <a:ext cx="804357" cy="1010038"/>
            </a:xfrm>
            <a:custGeom>
              <a:avLst/>
              <a:gdLst/>
              <a:ahLst/>
              <a:cxnLst/>
              <a:rect l="l" t="t" r="r" b="b"/>
              <a:pathLst>
                <a:path w="804357" h="1010038">
                  <a:moveTo>
                    <a:pt x="0" y="0"/>
                  </a:moveTo>
                  <a:lnTo>
                    <a:pt x="804357" y="0"/>
                  </a:lnTo>
                  <a:lnTo>
                    <a:pt x="804357" y="1010038"/>
                  </a:lnTo>
                  <a:lnTo>
                    <a:pt x="0" y="1010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18402" y="0"/>
              <a:ext cx="1113634" cy="1010369"/>
            </a:xfrm>
            <a:custGeom>
              <a:avLst/>
              <a:gdLst/>
              <a:ahLst/>
              <a:cxnLst/>
              <a:rect l="l" t="t" r="r" b="b"/>
              <a:pathLst>
                <a:path w="1113634" h="1010369">
                  <a:moveTo>
                    <a:pt x="0" y="0"/>
                  </a:moveTo>
                  <a:lnTo>
                    <a:pt x="1113634" y="0"/>
                  </a:lnTo>
                  <a:lnTo>
                    <a:pt x="1113634" y="1010369"/>
                  </a:lnTo>
                  <a:lnTo>
                    <a:pt x="0" y="1010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Freeform 24"/>
          <p:cNvSpPr/>
          <p:nvPr/>
        </p:nvSpPr>
        <p:spPr>
          <a:xfrm>
            <a:off x="6279350" y="4737749"/>
            <a:ext cx="2255823" cy="2255823"/>
          </a:xfrm>
          <a:custGeom>
            <a:avLst/>
            <a:gdLst/>
            <a:ahLst/>
            <a:cxnLst/>
            <a:rect l="l" t="t" r="r" b="b"/>
            <a:pathLst>
              <a:path w="2255823" h="2255823">
                <a:moveTo>
                  <a:pt x="0" y="0"/>
                </a:moveTo>
                <a:lnTo>
                  <a:pt x="2255823" y="0"/>
                </a:lnTo>
                <a:lnTo>
                  <a:pt x="2255823" y="2255823"/>
                </a:lnTo>
                <a:lnTo>
                  <a:pt x="0" y="225582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8897888" y="4737749"/>
            <a:ext cx="2255823" cy="2255823"/>
          </a:xfrm>
          <a:custGeom>
            <a:avLst/>
            <a:gdLst/>
            <a:ahLst/>
            <a:cxnLst/>
            <a:rect l="l" t="t" r="r" b="b"/>
            <a:pathLst>
              <a:path w="2255823" h="2255823">
                <a:moveTo>
                  <a:pt x="0" y="0"/>
                </a:moveTo>
                <a:lnTo>
                  <a:pt x="2255823" y="0"/>
                </a:lnTo>
                <a:lnTo>
                  <a:pt x="2255823" y="2255823"/>
                </a:lnTo>
                <a:lnTo>
                  <a:pt x="0" y="225582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028700" y="3557642"/>
            <a:ext cx="16230600" cy="1180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014"/>
              </a:lnSpc>
            </a:pPr>
            <a:r>
              <a:rPr lang="en-US" sz="8194">
                <a:solidFill>
                  <a:srgbClr val="393939"/>
                </a:solidFill>
                <a:latin typeface="Intro"/>
              </a:rPr>
              <a:t>С нами можно связаться!</a:t>
            </a:r>
          </a:p>
        </p:txBody>
      </p:sp>
      <p:sp>
        <p:nvSpPr>
          <p:cNvPr id="27" name="Freeform 11">
            <a:extLst>
              <a:ext uri="{FF2B5EF4-FFF2-40B4-BE49-F238E27FC236}">
                <a16:creationId xmlns:a16="http://schemas.microsoft.com/office/drawing/2014/main" id="{0C2CC484-ECE3-4943-AB38-4B88A95216C5}"/>
              </a:ext>
            </a:extLst>
          </p:cNvPr>
          <p:cNvSpPr/>
          <p:nvPr/>
        </p:nvSpPr>
        <p:spPr>
          <a:xfrm>
            <a:off x="9984538" y="120427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46"/>
            <a:stretch>
              <a:fillRect/>
            </a:stretch>
          </a:blipFill>
        </p:spPr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3BD8B59-53AF-40C8-8742-368DA41B4D36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750" y="540504"/>
            <a:ext cx="1339412" cy="132918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94B904E-CFB7-4E97-B380-45B511B6E58C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691" y="569144"/>
            <a:ext cx="1974909" cy="19258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88736" y="3162300"/>
            <a:ext cx="16230600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ntro" panose="02000000000000000000" charset="0"/>
              </a:rPr>
              <a:t>Форма управления, предполагающая активное участие студентов в подготовке, принятии и реализации управленческих решений, касающихся жизнедеятельности учебного заведения или его отдельных подразделений, защите прав и интересов обучающихся, включение студентов в различные виды социально значимой деятельности;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ntro" panose="02000000000000000000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ntro" panose="02000000000000000000" charset="0"/>
              </a:rPr>
              <a:t>Самостоятельность студенчества в проявлении инициативы, принятии решения и его самоорганизации в интересах своего коллектива или студенческой организации.</a:t>
            </a:r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FA5206C0-05E3-49ED-A86A-9278904B628C}"/>
              </a:ext>
            </a:extLst>
          </p:cNvPr>
          <p:cNvSpPr/>
          <p:nvPr/>
        </p:nvSpPr>
        <p:spPr>
          <a:xfrm>
            <a:off x="15627896" y="183043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C46AC8-9381-452D-922E-3716592AC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8108" y="603120"/>
            <a:ext cx="1339412" cy="13291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473518-4077-4825-978C-976F966B48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387" y="631760"/>
            <a:ext cx="1974909" cy="19258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2131957"/>
            <a:ext cx="1630680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участие в управлении учебным заведением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участие в решении социально-правовых проблемах студенческой молодежи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выражение интересов студентов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разработка и реализация собственных социально-значимых и поддержка студенческих инициатив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развитие художественного творческой молодежи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содействие организации эффективного учебного процесса и научно-исследовательской работы студентов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формирование традиций образовательного учреждения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формирование и обучение студенческого совета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участие в благоустройстве образовательного учреждения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создание единого информационного пространства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содействие формированию здорового образа жизни в образовательном учреждении и профилактика асоциальных явлений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3200" b="1" dirty="0">
                <a:ln w="0"/>
                <a:latin typeface="Crimson Roman" panose="020B0604020202020204" charset="0"/>
                <a:cs typeface="Times New Roman" panose="02020603050405020304" pitchFamily="18" charset="0"/>
              </a:rPr>
              <a:t>организация досуга и отдыха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1905000" y="615557"/>
            <a:ext cx="13972389" cy="81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37"/>
              </a:lnSpc>
            </a:pPr>
            <a:r>
              <a:rPr lang="ru-RU" sz="5670" u="none" dirty="0">
                <a:latin typeface="Intro"/>
              </a:rPr>
              <a:t>ОСНОВНЫЕ ФУНКЦИИ:</a:t>
            </a:r>
            <a:endParaRPr lang="en-US" sz="5670" u="none" dirty="0">
              <a:latin typeface="Intro"/>
            </a:endParaRP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5DBC8680-4035-495F-856B-D963636D2990}"/>
              </a:ext>
            </a:extLst>
          </p:cNvPr>
          <p:cNvSpPr/>
          <p:nvPr/>
        </p:nvSpPr>
        <p:spPr>
          <a:xfrm>
            <a:off x="16164198" y="67099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D66FD3-0EDB-4417-B8DD-D98BF9A744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6750" y="173360"/>
            <a:ext cx="1708365" cy="1699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E20025-1B2C-4835-8F4C-6EFDEA9812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476" y="468189"/>
            <a:ext cx="1974909" cy="192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9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3390900"/>
            <a:ext cx="1630680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Председатель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Заместитель председателя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Секретарь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Руководитель Медиа-центра «Вспышка»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Руководитель Культурно-массового сектора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Руководитель Спортивного сектора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Руководитель </a:t>
            </a:r>
            <a:r>
              <a:rPr lang="ru-RU" sz="3200" dirty="0" err="1">
                <a:solidFill>
                  <a:schemeClr val="bg1"/>
                </a:solidFill>
                <a:latin typeface="Intro" panose="02000000000000000000" charset="0"/>
              </a:rPr>
              <a:t>Старостата</a:t>
            </a:r>
            <a:endParaRPr lang="ru-RU" sz="3200" dirty="0">
              <a:solidFill>
                <a:schemeClr val="bg1"/>
              </a:solidFill>
              <a:latin typeface="Intro" panose="02000000000000000000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Руководитель волонтёрского штаба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Intro" panose="02000000000000000000" charset="0"/>
              </a:rPr>
              <a:t>Руководитель </a:t>
            </a:r>
            <a:r>
              <a:rPr lang="ru-RU" sz="3200" dirty="0" err="1">
                <a:solidFill>
                  <a:schemeClr val="bg1"/>
                </a:solidFill>
                <a:latin typeface="Intro" panose="02000000000000000000" charset="0"/>
              </a:rPr>
              <a:t>экодвижения</a:t>
            </a:r>
            <a:endParaRPr lang="ru-RU" sz="3200" dirty="0">
              <a:solidFill>
                <a:schemeClr val="bg1"/>
              </a:solidFill>
              <a:latin typeface="Intro" panose="02000000000000000000" charset="0"/>
            </a:endParaRPr>
          </a:p>
          <a:p>
            <a:endParaRPr lang="ru-RU" sz="3200" dirty="0">
              <a:solidFill>
                <a:schemeClr val="bg1"/>
              </a:solidFill>
              <a:latin typeface="Intro" panose="02000000000000000000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-838200" y="970539"/>
            <a:ext cx="13972389" cy="749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37"/>
              </a:lnSpc>
            </a:pPr>
            <a:r>
              <a:rPr lang="ru-RU" sz="4800" u="none" dirty="0">
                <a:solidFill>
                  <a:srgbClr val="FFFFFF"/>
                </a:solidFill>
                <a:latin typeface="Intro"/>
              </a:rPr>
              <a:t>Состав студенческого совета</a:t>
            </a:r>
            <a:endParaRPr lang="en-US" sz="4800" u="none" dirty="0">
              <a:solidFill>
                <a:srgbClr val="FFFFFF"/>
              </a:solidFill>
              <a:latin typeface="Intro"/>
            </a:endParaRP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5DBC8680-4035-495F-856B-D963636D2990}"/>
              </a:ext>
            </a:extLst>
          </p:cNvPr>
          <p:cNvSpPr/>
          <p:nvPr/>
        </p:nvSpPr>
        <p:spPr>
          <a:xfrm>
            <a:off x="166311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8560F8-907D-48C7-B590-70C016A10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5948" y="545873"/>
            <a:ext cx="1743523" cy="16999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D66FD3-0EDB-4417-B8DD-D98BF9A744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432021"/>
            <a:ext cx="1708365" cy="16999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20821" y="432021"/>
            <a:ext cx="6837379" cy="288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ПРЕДСЕДАТЕЛЬ СТУДЕНЧЕСКОГО СОВЕТА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20821" y="3924300"/>
            <a:ext cx="1002392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u="none" spc="64" dirty="0" err="1">
                <a:solidFill>
                  <a:srgbClr val="FFFFFF"/>
                </a:solidFill>
                <a:latin typeface="Intro" panose="02000000000000000000" charset="0"/>
              </a:rPr>
              <a:t>Биляшева</a:t>
            </a:r>
            <a:r>
              <a:rPr lang="ru-RU" sz="4000" spc="64" dirty="0">
                <a:solidFill>
                  <a:srgbClr val="FFFFFF"/>
                </a:solidFill>
                <a:latin typeface="Intro" panose="02000000000000000000" charset="0"/>
              </a:rPr>
              <a:t> </a:t>
            </a:r>
            <a:r>
              <a:rPr lang="ru-RU" sz="4000" u="none" spc="64" dirty="0" err="1">
                <a:solidFill>
                  <a:srgbClr val="FFFFFF"/>
                </a:solidFill>
                <a:latin typeface="Intro" panose="02000000000000000000" charset="0"/>
              </a:rPr>
              <a:t>камилла</a:t>
            </a:r>
            <a:endParaRPr lang="en-US" sz="4000" u="none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EEA20A-63D5-4285-8176-33D0D58F5D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2" t="21831" r="15288" b="24815"/>
          <a:stretch/>
        </p:blipFill>
        <p:spPr>
          <a:xfrm>
            <a:off x="12192000" y="3924300"/>
            <a:ext cx="5325065" cy="548849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3AE0F-07A0-4268-B82B-83CF642531BF}"/>
              </a:ext>
            </a:extLst>
          </p:cNvPr>
          <p:cNvSpPr/>
          <p:nvPr/>
        </p:nvSpPr>
        <p:spPr>
          <a:xfrm>
            <a:off x="1524000" y="4766150"/>
            <a:ext cx="9677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должность председателя студенческого совета в сентябре 2023 года был избрана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Биляшева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Камилла, студентка 2 курса.</a:t>
            </a:r>
          </a:p>
          <a:p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обязанности входит: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приоритетных направлений деятельности студенческой молодежи: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 развитие студенческих инициатив;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профессиональному и личностному росту студентов.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20821" y="432021"/>
            <a:ext cx="9656779" cy="288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Заместитель</a:t>
            </a:r>
          </a:p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Председателя</a:t>
            </a:r>
          </a:p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Студенческого совета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20821" y="3924300"/>
            <a:ext cx="1002392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spc="64" dirty="0">
                <a:solidFill>
                  <a:srgbClr val="FFFFFF"/>
                </a:solidFill>
                <a:latin typeface="Intro" panose="02000000000000000000" charset="0"/>
              </a:rPr>
              <a:t>МИНЕЕВ АРТЁМ</a:t>
            </a:r>
            <a:endParaRPr lang="en-US" sz="4000" u="none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3AE0F-07A0-4268-B82B-83CF642531BF}"/>
              </a:ext>
            </a:extLst>
          </p:cNvPr>
          <p:cNvSpPr/>
          <p:nvPr/>
        </p:nvSpPr>
        <p:spPr>
          <a:xfrm>
            <a:off x="1600200" y="5785620"/>
            <a:ext cx="9677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Заместителем председателя является Минеев Артём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выполняет обязанности председателя Студенческого совета в его отсутствие;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обязанности, делегированные им председателем Студенческого совета.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F7F17E-7B63-4B35-AC67-9D4243A736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2836043"/>
            <a:ext cx="4799409" cy="704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13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17192" y="1281989"/>
            <a:ext cx="6837379" cy="1900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Руководитель </a:t>
            </a:r>
            <a:r>
              <a:rPr lang="ru-RU" sz="5400" dirty="0" err="1">
                <a:solidFill>
                  <a:srgbClr val="FFFFFF"/>
                </a:solidFill>
                <a:latin typeface="Intro" panose="02000000000000000000" charset="0"/>
              </a:rPr>
              <a:t>старостата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17192" y="3592252"/>
            <a:ext cx="1002392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u="none" spc="64" dirty="0">
                <a:solidFill>
                  <a:srgbClr val="FFFFFF"/>
                </a:solidFill>
                <a:latin typeface="Intro" panose="02000000000000000000" charset="0"/>
              </a:rPr>
              <a:t>САХАБУТДИНОВА ДИЛЯРА</a:t>
            </a:r>
            <a:endParaRPr lang="en-US" sz="4000" u="none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B37098D9-C0C3-441E-953B-9AEBF72BE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160" y="4896726"/>
            <a:ext cx="8441208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</a:t>
            </a:r>
            <a:r>
              <a:rPr lang="ru-RU" alt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старостата</a:t>
            </a: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назначен – </a:t>
            </a:r>
            <a:r>
              <a:rPr lang="ru-RU" sz="2800" b="1" u="none" spc="64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Сахабутдинова</a:t>
            </a:r>
            <a:r>
              <a:rPr lang="ru-RU" sz="2800" b="1" u="none" spc="6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Диляра</a:t>
            </a:r>
            <a:endParaRPr lang="en-US" sz="2800" b="1" u="none" spc="64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выборная общественная организация в учебных заведениях,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состоящая из старост учебных групп.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 самый человек, кто координирует работу старост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6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159923-2F09-4ABF-8CD5-70AED7C164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36"/>
          <a:stretch/>
        </p:blipFill>
        <p:spPr>
          <a:xfrm>
            <a:off x="11435750" y="2856991"/>
            <a:ext cx="5505996" cy="652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49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17192" y="687843"/>
            <a:ext cx="6837379" cy="288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Секретарь</a:t>
            </a:r>
          </a:p>
          <a:p>
            <a:pPr marL="0" lvl="0" indent="0">
              <a:lnSpc>
                <a:spcPts val="7727"/>
              </a:lnSpc>
            </a:pPr>
            <a:r>
              <a:rPr lang="ru-RU" sz="5400" u="none" dirty="0">
                <a:solidFill>
                  <a:srgbClr val="FFFFFF"/>
                </a:solidFill>
                <a:latin typeface="Intro" panose="02000000000000000000" charset="0"/>
              </a:rPr>
              <a:t>Студенческого совета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20821" y="3924300"/>
            <a:ext cx="1002392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u="none" spc="64" dirty="0" err="1">
                <a:solidFill>
                  <a:srgbClr val="FFFFFF"/>
                </a:solidFill>
                <a:latin typeface="Intro" panose="02000000000000000000" charset="0"/>
              </a:rPr>
              <a:t>Глушихина</a:t>
            </a:r>
            <a:r>
              <a:rPr lang="ru-RU" sz="4000" u="none" spc="64" dirty="0">
                <a:solidFill>
                  <a:srgbClr val="FFFFFF"/>
                </a:solidFill>
                <a:latin typeface="Intro" panose="02000000000000000000" charset="0"/>
              </a:rPr>
              <a:t> Александра</a:t>
            </a:r>
            <a:endParaRPr lang="en-US" sz="4000" u="none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B37098D9-C0C3-441E-953B-9AEBF72BE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833037"/>
            <a:ext cx="9127008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Секретарь студенческого совета –</a:t>
            </a:r>
            <a:r>
              <a:rPr lang="ru-RU" altLang="ru-RU" sz="2800" dirty="0" err="1">
                <a:solidFill>
                  <a:schemeClr val="bg1"/>
                </a:solidFill>
                <a:latin typeface="Crimson Roman" panose="020B0604020202020204" charset="0"/>
              </a:rPr>
              <a:t>Глушихина</a:t>
            </a: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 Александра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организует оповещение участников Студенческого совета обо всех предстоящих мероприятия;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sz="2800" dirty="0">
              <a:solidFill>
                <a:schemeClr val="bg1"/>
              </a:solidFill>
              <a:latin typeface="Crimson Roman" panose="020B060402020202020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организует ведение делопроизводства, ведет протоколирование заседаний Студенческого совета;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800" dirty="0">
              <a:solidFill>
                <a:schemeClr val="bg1"/>
              </a:solidFill>
              <a:latin typeface="Crimson Roman" panose="020B060402020202020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осуществляет сбор и подготовку различной информации для членов Студенческого совета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sz="2800" dirty="0">
              <a:solidFill>
                <a:schemeClr val="bg1"/>
              </a:solidFill>
              <a:latin typeface="Crimson Roman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6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rimson Roman" panose="020B0604020202020204" charset="0"/>
            </a:endParaRPr>
          </a:p>
        </p:txBody>
      </p:sp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83ECDC-5885-4346-8ACC-DDE7D6A55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2582164"/>
            <a:ext cx="7483075" cy="748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43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17192" y="687843"/>
            <a:ext cx="8669808" cy="288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727"/>
              </a:lnSpc>
            </a:pPr>
            <a:r>
              <a:rPr lang="ru-RU" sz="5400" dirty="0">
                <a:solidFill>
                  <a:srgbClr val="FFFFFF"/>
                </a:solidFill>
                <a:latin typeface="Intro" panose="02000000000000000000" charset="0"/>
              </a:rPr>
              <a:t>Руководитель культурно-массового сектора</a:t>
            </a:r>
            <a:endParaRPr lang="en-US" sz="5400" u="none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20821" y="3924300"/>
            <a:ext cx="1002392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80"/>
              </a:lnSpc>
            </a:pPr>
            <a:r>
              <a:rPr lang="ru-RU" sz="4000" u="none" spc="64" dirty="0">
                <a:solidFill>
                  <a:srgbClr val="FFFFFF"/>
                </a:solidFill>
                <a:latin typeface="Intro" panose="02000000000000000000" charset="0"/>
              </a:rPr>
              <a:t>Чистякова Дарья</a:t>
            </a:r>
            <a:endParaRPr lang="en-US" sz="4000" u="none" spc="64" dirty="0">
              <a:solidFill>
                <a:srgbClr val="FFFFFF"/>
              </a:solidFill>
              <a:latin typeface="Intro" panose="02000000000000000000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C053A1ED-25BF-4C3A-A2CC-E2ACCED68CD4}"/>
              </a:ext>
            </a:extLst>
          </p:cNvPr>
          <p:cNvSpPr/>
          <p:nvPr/>
        </p:nvSpPr>
        <p:spPr>
          <a:xfrm>
            <a:off x="16173996" y="67100"/>
            <a:ext cx="1656804" cy="1912457"/>
          </a:xfrm>
          <a:custGeom>
            <a:avLst/>
            <a:gdLst/>
            <a:ahLst/>
            <a:cxnLst/>
            <a:rect l="l" t="t" r="r" b="b"/>
            <a:pathLst>
              <a:path w="2255707" h="2195245">
                <a:moveTo>
                  <a:pt x="0" y="0"/>
                </a:moveTo>
                <a:lnTo>
                  <a:pt x="2255707" y="0"/>
                </a:lnTo>
                <a:lnTo>
                  <a:pt x="2255707" y="2195245"/>
                </a:lnTo>
                <a:lnTo>
                  <a:pt x="0" y="2195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9104BA-7868-4926-AEE5-ACF33BBDE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48" y="545873"/>
            <a:ext cx="1743523" cy="169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5538F-2E9F-4A6E-94EF-2DD340390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2021"/>
            <a:ext cx="1708365" cy="1699936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B37098D9-C0C3-441E-953B-9AEBF72BE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828" y="4849611"/>
            <a:ext cx="9127008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Руководитель культурно-массового сектора – Чистякова Дарья ,в обязанности которой входит: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планирование культурно-массовых мероприятий;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 привлечение студентов в культурно-массовую работу;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800" dirty="0">
                <a:solidFill>
                  <a:schemeClr val="bg1"/>
                </a:solidFill>
                <a:latin typeface="Crimson Roman" panose="020B0604020202020204" charset="0"/>
              </a:rPr>
              <a:t>планирование работы творческого коллектива, постановка творческих номеров и т.д.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6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rimson Roman" panose="020B0604020202020204" charset="0"/>
            </a:endParaRPr>
          </a:p>
        </p:txBody>
      </p:sp>
      <p:pic>
        <p:nvPicPr>
          <p:cNvPr id="1030" name="Picture 6" descr="📢">
            <a:extLst>
              <a:ext uri="{FF2B5EF4-FFF2-40B4-BE49-F238E27FC236}">
                <a16:creationId xmlns:a16="http://schemas.microsoft.com/office/drawing/2014/main" id="{BC4B89B1-57D0-45A6-8E2C-CF1766D7F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7B7E11-B172-4A47-B03A-E8A153EF3A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t="15174" r="8120" b="109"/>
          <a:stretch/>
        </p:blipFill>
        <p:spPr>
          <a:xfrm>
            <a:off x="11430000" y="2933700"/>
            <a:ext cx="6256216" cy="6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862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7109</TotalTime>
  <Words>551</Words>
  <Application>Microsoft Office PowerPoint</Application>
  <PresentationFormat>Произвольный</PresentationFormat>
  <Paragraphs>102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Crimson Roman</vt:lpstr>
      <vt:lpstr>Times New Roman</vt:lpstr>
      <vt:lpstr>Wingdings</vt:lpstr>
      <vt:lpstr>Arial Black</vt:lpstr>
      <vt:lpstr>Calibri Light</vt:lpstr>
      <vt:lpstr>Calibri</vt:lpstr>
      <vt:lpstr>Intro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Разместите заголовок здесь</dc:title>
  <dc:creator>Актовый зал</dc:creator>
  <cp:lastModifiedBy>Анфиса</cp:lastModifiedBy>
  <cp:revision>38</cp:revision>
  <cp:lastPrinted>2023-10-09T07:38:12Z</cp:lastPrinted>
  <dcterms:created xsi:type="dcterms:W3CDTF">2006-08-16T00:00:00Z</dcterms:created>
  <dcterms:modified xsi:type="dcterms:W3CDTF">2024-10-09T06:24:01Z</dcterms:modified>
  <dc:identifier>DAFsQqjv-zA</dc:identifier>
</cp:coreProperties>
</file>